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sldIdLst>
    <p:sldId id="256" r:id="rId2"/>
    <p:sldId id="376" r:id="rId3"/>
    <p:sldId id="382" r:id="rId4"/>
    <p:sldId id="383" r:id="rId5"/>
    <p:sldId id="384" r:id="rId6"/>
    <p:sldId id="385" r:id="rId7"/>
    <p:sldId id="386" r:id="rId8"/>
    <p:sldId id="387" r:id="rId9"/>
    <p:sldId id="388" r:id="rId10"/>
    <p:sldId id="389" r:id="rId11"/>
    <p:sldId id="390" r:id="rId12"/>
    <p:sldId id="391" r:id="rId13"/>
    <p:sldId id="408" r:id="rId14"/>
    <p:sldId id="393" r:id="rId15"/>
    <p:sldId id="392" r:id="rId16"/>
    <p:sldId id="394" r:id="rId17"/>
    <p:sldId id="395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9" r:id="rId30"/>
    <p:sldId id="410" r:id="rId31"/>
    <p:sldId id="273" r:id="rId32"/>
    <p:sldId id="274" r:id="rId33"/>
    <p:sldId id="275" r:id="rId34"/>
    <p:sldId id="276" r:id="rId35"/>
    <p:sldId id="277" r:id="rId36"/>
    <p:sldId id="278" r:id="rId37"/>
    <p:sldId id="280" r:id="rId38"/>
    <p:sldId id="412" r:id="rId39"/>
    <p:sldId id="413" r:id="rId40"/>
    <p:sldId id="414" r:id="rId41"/>
    <p:sldId id="415" r:id="rId42"/>
    <p:sldId id="416" r:id="rId43"/>
    <p:sldId id="417" r:id="rId44"/>
    <p:sldId id="430" r:id="rId45"/>
    <p:sldId id="432" r:id="rId46"/>
    <p:sldId id="431" r:id="rId47"/>
    <p:sldId id="433" r:id="rId48"/>
    <p:sldId id="434" r:id="rId49"/>
    <p:sldId id="435" r:id="rId50"/>
    <p:sldId id="436" r:id="rId51"/>
    <p:sldId id="418" r:id="rId52"/>
    <p:sldId id="437" r:id="rId53"/>
    <p:sldId id="438" r:id="rId54"/>
    <p:sldId id="366" r:id="rId55"/>
    <p:sldId id="368" r:id="rId56"/>
    <p:sldId id="369" r:id="rId57"/>
    <p:sldId id="370" r:id="rId58"/>
    <p:sldId id="371" r:id="rId59"/>
    <p:sldId id="373" r:id="rId60"/>
    <p:sldId id="374" r:id="rId61"/>
    <p:sldId id="375" r:id="rId62"/>
    <p:sldId id="419" r:id="rId63"/>
    <p:sldId id="420" r:id="rId64"/>
    <p:sldId id="421" r:id="rId65"/>
    <p:sldId id="422" r:id="rId66"/>
    <p:sldId id="423" r:id="rId67"/>
    <p:sldId id="424" r:id="rId68"/>
    <p:sldId id="425" r:id="rId69"/>
    <p:sldId id="426" r:id="rId70"/>
    <p:sldId id="427" r:id="rId71"/>
    <p:sldId id="428" r:id="rId72"/>
    <p:sldId id="429" r:id="rId73"/>
  </p:sldIdLst>
  <p:sldSz cx="9144000" cy="6858000" type="screen4x3"/>
  <p:notesSz cx="7102475" cy="10234613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3" autoAdjust="0"/>
    <p:restoredTop sz="94660"/>
  </p:normalViewPr>
  <p:slideViewPr>
    <p:cSldViewPr>
      <p:cViewPr>
        <p:scale>
          <a:sx n="75" d="100"/>
          <a:sy n="75" d="100"/>
        </p:scale>
        <p:origin x="28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/>
          <p:cNvCxnSpPr/>
          <p:nvPr/>
        </p:nvCxnSpPr>
        <p:spPr>
          <a:xfrm>
            <a:off x="685800" y="339883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A2445-AB67-480C-B510-CC74A5B7106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5154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43232-0014-4EA0-81E7-EEB04542B503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58040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2972B6-4AE2-4BB9-B924-A44C40BFE09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3765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57C7C-2D72-4EDC-AA3F-7EEC6836D04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5969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6"/>
          <p:cNvCxnSpPr/>
          <p:nvPr/>
        </p:nvCxnSpPr>
        <p:spPr>
          <a:xfrm>
            <a:off x="731838" y="4598988"/>
            <a:ext cx="7848600" cy="158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/>
          <a:lstStyle>
            <a:lvl1pPr algn="l">
              <a:defRPr sz="48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97DB1-ABAD-434D-9A4A-75CACFBABD3D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408668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DCF3E-58B0-4D9F-9E69-A0E782F54B0B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572952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10"/>
          <p:cNvCxnSpPr/>
          <p:nvPr/>
        </p:nvCxnSpPr>
        <p:spPr>
          <a:xfrm rot="5400000">
            <a:off x="2218531" y="4045744"/>
            <a:ext cx="470852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4430E8-EE2E-46C8-BCEA-C411C4365CE2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09164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17555-10A6-4DEC-9055-A95F1D41F4C5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75380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423D6-CF82-4F65-99E4-5527A92CC7A8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127679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8"/>
          <p:cNvCxnSpPr/>
          <p:nvPr/>
        </p:nvCxnSpPr>
        <p:spPr>
          <a:xfrm rot="5400000">
            <a:off x="-13494" y="3580607"/>
            <a:ext cx="5578475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1AE-FB0D-487B-8578-D0A986B08F8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753601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3B1D6-C5C1-4B34-8B61-761A42EE9750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256660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905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9050"/>
            <a:ext cx="41148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9050"/>
            <a:ext cx="1066800" cy="3286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F11B76-22B6-4ED2-916E-5F2C4EB4543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77" r:id="rId2"/>
    <p:sldLayoutId id="2147484085" r:id="rId3"/>
    <p:sldLayoutId id="2147484078" r:id="rId4"/>
    <p:sldLayoutId id="2147484086" r:id="rId5"/>
    <p:sldLayoutId id="2147484079" r:id="rId6"/>
    <p:sldLayoutId id="2147484080" r:id="rId7"/>
    <p:sldLayoutId id="2147484087" r:id="rId8"/>
    <p:sldLayoutId id="2147484081" r:id="rId9"/>
    <p:sldLayoutId id="2147484082" r:id="rId10"/>
    <p:sldLayoutId id="21474840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sz="4400" dirty="0"/>
              <a:t>Fundamentos básicos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defRPr/>
            </a:pPr>
            <a:endParaRPr lang="pt-B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Nielsen Castelo Damasceno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Operações de arranjos matriciais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Uma operação de arranjo matricial envolvendo uma imagem é realizada pixel a pixel.</a:t>
                </a:r>
              </a:p>
              <a:p>
                <a:r>
                  <a:rPr lang="pt-BR" dirty="0"/>
                  <a:t>Diferença entre produto de arranjo matricial e produto matricial.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76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Operações lineares e não lineares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Considere um operador geral, H, que produza uma imagem de saída,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para uma dada imagem de entrada,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Diz-se que H é um operador linear se atender a propriedade da aditividade e homogeneidade.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666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Suponha que H seja o operador de somatória, ou seja, que a função desse operador seja simplesmente somar suas entradas. Verifique se esse operador é linear.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97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Operações básicas</a:t>
            </a:r>
          </a:p>
        </p:txBody>
      </p:sp>
      <p:sp>
        <p:nvSpPr>
          <p:cNvPr id="18435" name="CaixaDeTexto 5"/>
          <p:cNvSpPr txBox="1">
            <a:spLocks noChangeArrowheads="1"/>
          </p:cNvSpPr>
          <p:nvPr/>
        </p:nvSpPr>
        <p:spPr bwMode="auto">
          <a:xfrm>
            <a:off x="573088" y="4800600"/>
            <a:ext cx="9509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Problema</a:t>
            </a:r>
          </a:p>
        </p:txBody>
      </p:sp>
      <p:sp>
        <p:nvSpPr>
          <p:cNvPr id="7" name="Retângulo 6"/>
          <p:cNvSpPr/>
          <p:nvPr/>
        </p:nvSpPr>
        <p:spPr>
          <a:xfrm>
            <a:off x="1524000" y="4800600"/>
            <a:ext cx="1371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Aquisição</a:t>
            </a:r>
          </a:p>
          <a:p>
            <a:pPr algn="ctr" eaLnBrk="1" hangingPunct="1">
              <a:defRPr/>
            </a:pPr>
            <a:r>
              <a:rPr lang="pt-BR" sz="1400" dirty="0"/>
              <a:t>de imagem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71600" y="3352800"/>
            <a:ext cx="1676400" cy="762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Pré-processamento</a:t>
            </a:r>
          </a:p>
        </p:txBody>
      </p:sp>
      <p:sp>
        <p:nvSpPr>
          <p:cNvPr id="9" name="Retângulo 8"/>
          <p:cNvSpPr/>
          <p:nvPr/>
        </p:nvSpPr>
        <p:spPr>
          <a:xfrm>
            <a:off x="4006850" y="2362200"/>
            <a:ext cx="1447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Segmentação</a:t>
            </a:r>
          </a:p>
        </p:txBody>
      </p:sp>
      <p:sp>
        <p:nvSpPr>
          <p:cNvPr id="10" name="Retângulo 9"/>
          <p:cNvSpPr/>
          <p:nvPr/>
        </p:nvSpPr>
        <p:spPr>
          <a:xfrm>
            <a:off x="5943600" y="2286000"/>
            <a:ext cx="1524000" cy="981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Representação</a:t>
            </a:r>
          </a:p>
          <a:p>
            <a:pPr algn="ctr" eaLnBrk="1" hangingPunct="1">
              <a:defRPr/>
            </a:pPr>
            <a:r>
              <a:rPr lang="pt-BR" sz="1400" dirty="0"/>
              <a:t>e descrição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733800" y="4191000"/>
            <a:ext cx="1981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Base</a:t>
            </a:r>
          </a:p>
          <a:p>
            <a:pPr algn="ctr" eaLnBrk="1" hangingPunct="1">
              <a:defRPr/>
            </a:pPr>
            <a:r>
              <a:rPr lang="pt-BR" sz="1400" dirty="0"/>
              <a:t>do conhecimento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019800" y="4070350"/>
            <a:ext cx="1905000" cy="205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pt-BR" sz="1400" dirty="0"/>
              <a:t>Reconhecimento e interpretação</a:t>
            </a:r>
          </a:p>
        </p:txBody>
      </p:sp>
      <p:sp>
        <p:nvSpPr>
          <p:cNvPr id="18442" name="CaixaDeTexto 12"/>
          <p:cNvSpPr txBox="1">
            <a:spLocks noChangeArrowheads="1"/>
          </p:cNvSpPr>
          <p:nvPr/>
        </p:nvSpPr>
        <p:spPr bwMode="auto">
          <a:xfrm>
            <a:off x="7924800" y="4799013"/>
            <a:ext cx="990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Resultado</a:t>
            </a:r>
          </a:p>
        </p:txBody>
      </p:sp>
      <p:cxnSp>
        <p:nvCxnSpPr>
          <p:cNvPr id="14" name="Conector de seta reta 13"/>
          <p:cNvCxnSpPr>
            <a:endCxn id="7" idx="1"/>
          </p:cNvCxnSpPr>
          <p:nvPr/>
        </p:nvCxnSpPr>
        <p:spPr>
          <a:xfrm>
            <a:off x="685800" y="5105400"/>
            <a:ext cx="838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stCxn id="7" idx="3"/>
            <a:endCxn id="11" idx="1"/>
          </p:cNvCxnSpPr>
          <p:nvPr/>
        </p:nvCxnSpPr>
        <p:spPr>
          <a:xfrm>
            <a:off x="2895600" y="5105400"/>
            <a:ext cx="838200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7" idx="0"/>
            <a:endCxn id="8" idx="2"/>
          </p:cNvCxnSpPr>
          <p:nvPr/>
        </p:nvCxnSpPr>
        <p:spPr>
          <a:xfrm flipV="1">
            <a:off x="2209800" y="4114800"/>
            <a:ext cx="0" cy="685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do 16"/>
          <p:cNvCxnSpPr>
            <a:stCxn id="8" idx="0"/>
            <a:endCxn id="9" idx="1"/>
          </p:cNvCxnSpPr>
          <p:nvPr/>
        </p:nvCxnSpPr>
        <p:spPr>
          <a:xfrm rot="5400000" flipH="1" flipV="1">
            <a:off x="2822575" y="2168525"/>
            <a:ext cx="571500" cy="179705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9" idx="3"/>
            <a:endCxn id="10" idx="1"/>
          </p:cNvCxnSpPr>
          <p:nvPr/>
        </p:nvCxnSpPr>
        <p:spPr>
          <a:xfrm flipV="1">
            <a:off x="5454650" y="2776538"/>
            <a:ext cx="488950" cy="47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angulado 18"/>
          <p:cNvCxnSpPr>
            <a:stCxn id="8" idx="3"/>
            <a:endCxn id="11" idx="0"/>
          </p:cNvCxnSpPr>
          <p:nvPr/>
        </p:nvCxnSpPr>
        <p:spPr>
          <a:xfrm>
            <a:off x="3048000" y="3733800"/>
            <a:ext cx="1676400" cy="457200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1" idx="3"/>
            <a:endCxn id="12" idx="1"/>
          </p:cNvCxnSpPr>
          <p:nvPr/>
        </p:nvCxnSpPr>
        <p:spPr>
          <a:xfrm flipV="1">
            <a:off x="5715000" y="5099050"/>
            <a:ext cx="304800" cy="635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0" idx="2"/>
          </p:cNvCxnSpPr>
          <p:nvPr/>
        </p:nvCxnSpPr>
        <p:spPr>
          <a:xfrm>
            <a:off x="6705600" y="3267075"/>
            <a:ext cx="0" cy="80327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do 21"/>
          <p:cNvCxnSpPr>
            <a:stCxn id="10" idx="3"/>
          </p:cNvCxnSpPr>
          <p:nvPr/>
        </p:nvCxnSpPr>
        <p:spPr>
          <a:xfrm>
            <a:off x="7467600" y="2776538"/>
            <a:ext cx="228600" cy="1293812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2" idx="3"/>
          </p:cNvCxnSpPr>
          <p:nvPr/>
        </p:nvCxnSpPr>
        <p:spPr>
          <a:xfrm>
            <a:off x="7924800" y="5099050"/>
            <a:ext cx="1066800" cy="95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4876800" y="3200400"/>
            <a:ext cx="0" cy="99060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662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6708"/>
            <a:ext cx="8839200" cy="640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767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Operações Aritméticas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pt-BR" sz="3200" dirty="0"/>
              </a:p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pt-BR" sz="32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pt-BR" sz="3200" dirty="0"/>
              </a:p>
              <a:p>
                <a14:m>
                  <m:oMath xmlns:m="http://schemas.openxmlformats.org/officeDocument/2006/math">
                    <m:r>
                      <a:rPr lang="pt-BR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sSub>
                      <m:sSub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BR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pt-BR" sz="3200" dirty="0"/>
              </a:p>
              <a:p>
                <a:endParaRPr lang="pt-BR" sz="3200" dirty="0"/>
              </a:p>
              <a:p>
                <a:endParaRPr lang="pt-BR" sz="3200" dirty="0"/>
              </a:p>
              <a:p>
                <a:endParaRPr lang="pt-BR" sz="3200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35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610600" cy="633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63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839200" cy="618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78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229600" cy="61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79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381000"/>
            <a:ext cx="8510789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0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Representação de cores RGB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Matriz tridimensional</a:t>
            </a:r>
          </a:p>
        </p:txBody>
      </p:sp>
      <p:pic>
        <p:nvPicPr>
          <p:cNvPr id="71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2271713"/>
            <a:ext cx="824865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7870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83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305800" cy="570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238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81000"/>
            <a:ext cx="850572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610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229600" cy="6090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051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1000"/>
            <a:ext cx="7315200" cy="614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2062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61296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725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824103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258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8313057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883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605294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0195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Transformações geométricas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Wolber (1990) assume a forma geral da transformação de coordenada como: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B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pt-BR" dirty="0"/>
                  <a:t>.</a:t>
                </a:r>
              </a:p>
              <a:p>
                <a:pPr marL="0" indent="0" algn="just">
                  <a:buNone/>
                </a:pPr>
                <a:r>
                  <a:rPr lang="pt-BR" dirty="0"/>
                  <a:t>Onde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são coordenadas de um pixel na imagem original,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são as coordenadas do pixel correspondente na imagem transformada.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73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Relacionamento entre os pixels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768734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Transformações geométricas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447800"/>
            <a:ext cx="5715000" cy="54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06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Representação de uma imagem através de um Histograma:</a:t>
            </a:r>
          </a:p>
          <a:p>
            <a:pPr lvl="1" eaLnBrk="1" hangingPunct="1"/>
            <a:r>
              <a:rPr lang="pt-BR" altLang="pt-BR"/>
              <a:t>Através do histograma da imagem é possível determinar se a imagem é:</a:t>
            </a:r>
          </a:p>
          <a:p>
            <a:pPr lvl="2" eaLnBrk="1" hangingPunct="1"/>
            <a:r>
              <a:rPr lang="pt-BR" altLang="pt-BR"/>
              <a:t> Predominantemente clara;</a:t>
            </a:r>
          </a:p>
          <a:p>
            <a:pPr lvl="2" eaLnBrk="1" hangingPunct="1"/>
            <a:r>
              <a:rPr lang="pt-BR" altLang="pt-BR"/>
              <a:t> Predominantemente escura;</a:t>
            </a:r>
          </a:p>
          <a:p>
            <a:pPr lvl="1" eaLnBrk="1" hangingPunct="1"/>
            <a:r>
              <a:rPr lang="pt-BR" altLang="pt-BR"/>
              <a:t> e se possui um baixo ou alto contraste;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Construção de um histograma: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19338"/>
            <a:ext cx="556260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Imagem Clara</a:t>
            </a:r>
          </a:p>
        </p:txBody>
      </p:sp>
      <p:pic>
        <p:nvPicPr>
          <p:cNvPr id="26628" name="Picture 4" descr="nuve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146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146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Imagem Escura</a:t>
            </a:r>
          </a:p>
        </p:txBody>
      </p:sp>
      <p:pic>
        <p:nvPicPr>
          <p:cNvPr id="27652" name="Picture 4" descr="no escu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40005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1935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Imagem com Baixo Contraste</a:t>
            </a:r>
          </a:p>
        </p:txBody>
      </p:sp>
      <p:pic>
        <p:nvPicPr>
          <p:cNvPr id="28676" name="Picture 6" descr="mar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43434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Alto Contraste</a:t>
            </a:r>
          </a:p>
        </p:txBody>
      </p:sp>
      <p:pic>
        <p:nvPicPr>
          <p:cNvPr id="29700" name="Picture 4" descr="contras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16238"/>
            <a:ext cx="4114800" cy="303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724150"/>
            <a:ext cx="46482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Histograma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8229600" cy="4833937"/>
          </a:xfrm>
        </p:spPr>
        <p:txBody>
          <a:bodyPr/>
          <a:lstStyle/>
          <a:p>
            <a:pPr eaLnBrk="1" hangingPunct="1"/>
            <a:r>
              <a:rPr lang="pt-BR" altLang="pt-BR" sz="2600"/>
              <a:t>Comparação</a:t>
            </a:r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/>
            <a:endParaRPr lang="pt-BR" altLang="pt-BR" sz="2600"/>
          </a:p>
          <a:p>
            <a:pPr eaLnBrk="1" hangingPunct="1">
              <a:buFont typeface="Wingdings" panose="05000000000000000000" pitchFamily="2" charset="2"/>
              <a:buNone/>
            </a:pPr>
            <a:endParaRPr lang="pt-BR" altLang="pt-BR" sz="260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pt-BR" altLang="pt-BR" sz="2600"/>
              <a:t>            Antes                                               Depois</a:t>
            </a:r>
          </a:p>
        </p:txBody>
      </p:sp>
      <p:pic>
        <p:nvPicPr>
          <p:cNvPr id="31748" name="Picture 4" descr="marmo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146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 descr="marmore_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5146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Métodos probabilísticos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719263"/>
                <a:ext cx="8229600" cy="4833937"/>
              </a:xfrm>
            </p:spPr>
            <p:txBody>
              <a:bodyPr/>
              <a:lstStyle/>
              <a:p>
                <a:pPr eaLnBrk="1" hangingPunct="1"/>
                <a:r>
                  <a:rPr lang="pt-BR" altLang="pt-BR" sz="2600" dirty="0"/>
                  <a:t>Tratarmos os valores de intensidade como VA.</a:t>
                </a:r>
              </a:p>
              <a:p>
                <a:pPr eaLnBrk="1" hangingPunct="1"/>
                <a:r>
                  <a:rPr lang="pt-BR" altLang="pt-BR" sz="2600" dirty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=0,1,2,…, </m:t>
                    </m:r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pt-BR" altLang="pt-BR" sz="2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600" dirty="0"/>
                  <a:t>  os valores de todas as intensidades possíveis em uma imagem digital MXN.</a:t>
                </a:r>
              </a:p>
              <a:p>
                <a:pPr eaLnBrk="1" hangingPunct="1"/>
                <a:r>
                  <a:rPr lang="pt-BR" altLang="pt-BR" sz="2600" dirty="0"/>
                  <a:t>A probabilidade, </a:t>
                </a:r>
                <a14:m>
                  <m:oMath xmlns:m="http://schemas.openxmlformats.org/officeDocument/2006/math"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pt-BR" altLang="pt-BR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pt-BR" sz="2600" dirty="0"/>
                  <a:t>, do nível de intensidade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altLang="pt-BR" sz="2600" dirty="0"/>
                  <a:t> ocorrer em uma determinada imagem é estimada como: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6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BR" altLang="pt-BR" sz="2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altLang="pt-B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altLang="pt-BR" sz="26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pt-BR" altLang="pt-BR" sz="2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pt-BR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altLang="pt-BR" sz="2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</m:oMath>
                  </m:oMathPara>
                </a14:m>
                <a:endParaRPr lang="pt-BR" altLang="pt-BR" sz="2600" dirty="0"/>
              </a:p>
              <a:p>
                <a:pPr marL="0" indent="0" algn="just" eaLnBrk="1" hangingPunct="1">
                  <a:buNone/>
                </a:pPr>
                <a:r>
                  <a:rPr lang="pt-BR" altLang="pt-BR" sz="2600" dirty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altLang="pt-BR" sz="2600" dirty="0"/>
                  <a:t> é o número de vezes em que a intensidade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altLang="pt-BR" sz="2600" dirty="0"/>
                  <a:t> ocorre na imagem e MN é o número total de pixels.</a:t>
                </a:r>
              </a:p>
              <a:p>
                <a:pPr algn="just" eaLnBrk="1" hangingPunct="1"/>
                <a:r>
                  <a:rPr lang="pt-BR" altLang="pt-BR" sz="2600" dirty="0"/>
                  <a:t>Naturalmente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altLang="pt-BR" sz="2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altLang="pt-BR" sz="2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>
                      <m:sSub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pt-BR" altLang="pt-BR" sz="2600" dirty="0"/>
                  <a:t>)=1. </a:t>
                </a:r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pt-BR" altLang="pt-BR" sz="2600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229600" cy="4833937"/>
              </a:xfrm>
              <a:blipFill rotWithShape="0">
                <a:blip r:embed="rId2"/>
                <a:stretch>
                  <a:fillRect l="-1333" t="-1135" r="-1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250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Métodos probabilísticos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719263"/>
                <a:ext cx="8229600" cy="4833937"/>
              </a:xfrm>
            </p:spPr>
            <p:txBody>
              <a:bodyPr/>
              <a:lstStyle/>
              <a:p>
                <a:pPr eaLnBrk="1" hangingPunct="1"/>
                <a:r>
                  <a:rPr lang="pt-BR" altLang="pt-BR" sz="2600" dirty="0"/>
                  <a:t>Intensidade média: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pt-BR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pt-BR" altLang="pt-BR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pt-BR" altLang="pt-BR" sz="2600" dirty="0"/>
                        <m:t>)</m:t>
                      </m:r>
                    </m:oMath>
                  </m:oMathPara>
                </a14:m>
                <a:endParaRPr lang="pt-BR" altLang="pt-BR" sz="2600" dirty="0"/>
              </a:p>
              <a:p>
                <a:pPr algn="just" eaLnBrk="1" hangingPunct="1"/>
                <a:r>
                  <a:rPr lang="pt-BR" altLang="pt-BR" sz="2600" dirty="0"/>
                  <a:t>Variância das intensidades:</a:t>
                </a:r>
              </a:p>
              <a:p>
                <a:pPr marL="0" indent="0" algn="just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pt-BR" sz="2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pt-BR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pt-BR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pt-BR" sz="2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altLang="pt-BR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pt-BR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pt-BR" altLang="pt-BR" sz="2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altLang="pt-BR" sz="2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altLang="pt-BR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altLang="pt-BR" sz="2600" dirty="0"/>
              </a:p>
              <a:p>
                <a:pPr eaLnBrk="1" hangingPunct="1"/>
                <a:r>
                  <a:rPr lang="pt-BR" altLang="pt-BR" sz="2600" dirty="0" err="1"/>
                  <a:t>N-ésimo</a:t>
                </a:r>
                <a:r>
                  <a:rPr lang="pt-BR" altLang="pt-BR" sz="2600" dirty="0"/>
                  <a:t> momento de z em relação a média: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pt-BR" altLang="pt-BR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altLang="pt-BR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pt-BR" altLang="pt-BR" sz="26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pt-BR" altLang="pt-BR" sz="2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altLang="pt-BR" sz="2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  <m:sup>
                              <m:r>
                                <a:rPr lang="pt-BR" altLang="pt-BR" sz="2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altLang="pt-BR" sz="2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pt-BR" altLang="pt-BR" sz="2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pt-BR" altLang="pt-BR" sz="2600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229600" cy="4833937"/>
              </a:xfrm>
              <a:blipFill rotWithShape="0">
                <a:blip r:embed="rId2"/>
                <a:stretch>
                  <a:fillRect l="-815" t="-11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603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Vizinhança de um pixel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7728626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Transformação (filtragem espacial)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719263"/>
                <a:ext cx="8229600" cy="4605337"/>
              </a:xfrm>
            </p:spPr>
            <p:txBody>
              <a:bodyPr/>
              <a:lstStyle/>
              <a:p>
                <a:pPr eaLnBrk="1" hangingPunct="1"/>
                <a:r>
                  <a:rPr lang="pt-BR" altLang="pt-BR" sz="2600" dirty="0"/>
                  <a:t>O processo de transformação de intensidade:</a:t>
                </a:r>
              </a:p>
              <a:p>
                <a:pPr marL="0" indent="0" algn="ctr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altLang="pt-BR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pt-BR" sz="2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altLang="pt-BR" sz="2600" b="0" dirty="0"/>
              </a:p>
              <a:p>
                <a:pPr eaLnBrk="1" hangingPunct="1"/>
                <a:endParaRPr lang="pt-BR" altLang="pt-BR" sz="2600" i="1" dirty="0">
                  <a:latin typeface="Cambria Math" panose="02040503050406030204" pitchFamily="18" charset="0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pt-BR" altLang="pt-BR" sz="2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altLang="pt-BR" sz="2600" dirty="0"/>
                  <a:t> é a imagem de entrada,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pt-BR" sz="2600" b="0" i="0" smtClean="0"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altLang="pt-BR" sz="2600" dirty="0"/>
                  <a:t> é a imagem de saída. T é um operador em </a:t>
                </a:r>
                <a14:m>
                  <m:oMath xmlns:m="http://schemas.openxmlformats.org/officeDocument/2006/math">
                    <m:r>
                      <a:rPr lang="pt-BR" altLang="pt-BR" sz="26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altLang="pt-BR" sz="2600" dirty="0"/>
                  <a:t> definido em uma vizinhança do ponto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altLang="pt-BR" sz="2600" dirty="0"/>
                  <a:t>.</a:t>
                </a:r>
              </a:p>
              <a:p>
                <a:pPr eaLnBrk="1" hangingPunct="1"/>
                <a:r>
                  <a:rPr lang="pt-BR" altLang="pt-BR" sz="2600" dirty="0"/>
                  <a:t>Pontos da vizinhança fora: ignorar os vizinhos externos nos cálculos especificados por T. Ou preencher a imagem com uma borda de 0’s ou outros valões de intensidade predefinidos.</a:t>
                </a:r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/>
                <a:endParaRPr lang="pt-BR" altLang="pt-BR" sz="2600" dirty="0"/>
              </a:p>
              <a:p>
                <a:pPr eaLnBrk="1" hangingPunct="1">
                  <a:buFont typeface="Wingdings" panose="05000000000000000000" pitchFamily="2" charset="2"/>
                  <a:buNone/>
                </a:pPr>
                <a:endParaRPr lang="pt-BR" altLang="pt-BR" sz="2600" dirty="0"/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19263"/>
                <a:ext cx="8229600" cy="4605337"/>
              </a:xfrm>
              <a:blipFill rotWithShape="0">
                <a:blip r:embed="rId2"/>
                <a:stretch>
                  <a:fillRect l="-815" t="-1190" r="-244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29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23409"/>
            <a:ext cx="6248400" cy="54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9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Transformações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4901"/>
            <a:ext cx="8534400" cy="483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648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Transformações: Negação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 negativo de uma imagem com níveis de intensidade na faixa [0, L-1] é obtido utilizando dada pela expressão:</a:t>
                </a:r>
              </a:p>
              <a:p>
                <a:endParaRPr lang="pt-BR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/>
                  <a:t>,</a:t>
                </a:r>
              </a:p>
              <a:p>
                <a:pPr marL="0" indent="0" algn="just">
                  <a:buNone/>
                </a:pPr>
                <a:r>
                  <a:rPr lang="pt-BR" dirty="0"/>
                  <a:t>Em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pt-BR" dirty="0"/>
                  <a:t> é o valor do pixel.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 r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48100"/>
            <a:ext cx="473392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86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Transformações: Negação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tirar o negativo da imagem, precisamos transformar valores próximos de 0 em valores próximos de 255, e vice-versa. Uma forma de fazer isso é subtrair 255 da imagem, e depois multiplicar por -1. </a:t>
            </a:r>
          </a:p>
          <a:p>
            <a:r>
              <a:rPr lang="pt-BR" dirty="0"/>
              <a:t>Neste caso, porém, precisaremos realizar uma mudança no tipo do dado, pois a variável é inteira e sem sinal: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343400"/>
            <a:ext cx="6172791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Transformações: Negação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tirar o negativo da imagem, precisamos transformar valores próximos de 0 em valores próximos de 255, e vice-versa. Uma forma de fazer isso é subtrair 255 da imagem, e depois multiplicar por -1. </a:t>
            </a:r>
          </a:p>
          <a:p>
            <a:r>
              <a:rPr lang="pt-BR" dirty="0"/>
              <a:t>Neste caso, porém, precisaremos realizar uma mudança no tipo do dado, pois a variável é inteira e sem sinal: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343400"/>
            <a:ext cx="485166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22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Aumentando e reduzindo o brilho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Aumentar o brilho significa deixar a imagem mais clara. Esta operação é feita somando uma constante à imagem: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200400"/>
            <a:ext cx="7003007" cy="18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547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Aumentando e reduzindo contraste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aumentar o contraste, deixamos as cores claras mais claras e as cores escuras mais escuras. </a:t>
            </a:r>
          </a:p>
          <a:p>
            <a:r>
              <a:rPr lang="pt-BR" dirty="0"/>
              <a:t>Isso pode ser feito facilmente no </a:t>
            </a:r>
            <a:r>
              <a:rPr lang="pt-BR" dirty="0" err="1"/>
              <a:t>Matlab</a:t>
            </a:r>
            <a:r>
              <a:rPr lang="pt-BR" dirty="0"/>
              <a:t> com algumas operações matemáticas. </a:t>
            </a:r>
          </a:p>
          <a:p>
            <a:r>
              <a:rPr lang="pt-BR" dirty="0"/>
              <a:t>Primeiro, definimos o que são cores claras e o que são cores escuras, através de um limiar: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267200"/>
            <a:ext cx="657473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Aumentando e reduzindo contraste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Esta variável indica que todos os valores com intensidade acima de 180 serão realçados enquanto todos abaixo de 180 serão atenuados. Com o limiar definido, fazemos uma operação de divisão: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581400"/>
            <a:ext cx="59278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249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Aumentando e reduzindo contraste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resultado da divisão será:</a:t>
            </a:r>
          </a:p>
          <a:p>
            <a:pPr lvl="1"/>
            <a:r>
              <a:rPr lang="pt-BR" dirty="0"/>
              <a:t>Números entre 0 e 1, para valores de x menores que 180</a:t>
            </a:r>
          </a:p>
          <a:p>
            <a:pPr lvl="1"/>
            <a:r>
              <a:rPr lang="pt-BR" dirty="0"/>
              <a:t>Números maiores que 1, para valores maiores que 180 </a:t>
            </a:r>
          </a:p>
          <a:p>
            <a:endParaRPr lang="pt-BR" dirty="0"/>
          </a:p>
          <a:p>
            <a:r>
              <a:rPr lang="pt-BR" dirty="0"/>
              <a:t>Por isso a conversão de g para o tipo </a:t>
            </a:r>
            <a:r>
              <a:rPr lang="pt-BR" dirty="0" err="1"/>
              <a:t>double</a:t>
            </a:r>
            <a:r>
              <a:rPr lang="pt-BR" dirty="0"/>
              <a:t> foi necessária, já que o tipo uint8 não permite representar esses resultados. </a:t>
            </a:r>
          </a:p>
          <a:p>
            <a:r>
              <a:rPr lang="pt-BR" dirty="0"/>
              <a:t>Após a divisão, o aumento no contraste é realizado por uma potenciação: 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5410200"/>
            <a:ext cx="209681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Vizinhança de um pixel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70" y="1524000"/>
            <a:ext cx="825256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Aumentando e reduzindo contraste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Essa operação faz com que os valores maiores que 1 fiquem ainda maiores, e os valores menores que 1 ainda menores. </a:t>
            </a:r>
          </a:p>
          <a:p>
            <a:r>
              <a:rPr lang="pt-BR" dirty="0"/>
              <a:t>A operação é concluída ao multiplicar os valores pelo limiar, e converter os dados para uint8 novamente: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886200"/>
            <a:ext cx="372012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33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Outras transformações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Logarítmica: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(1+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é uma constante e considera-se que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De potência (gama):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pt-BR" dirty="0"/>
                  <a:t>Sendo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pt-BR" dirty="0"/>
                  <a:t> são constante positivas.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037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Outras transformações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600"/>
            <a:ext cx="8077200" cy="467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6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97038"/>
            <a:ext cx="8229600" cy="1122362"/>
          </a:xfrm>
        </p:spPr>
        <p:txBody>
          <a:bodyPr/>
          <a:lstStyle/>
          <a:p>
            <a:pPr eaLnBrk="1" hangingPunct="1"/>
            <a:r>
              <a:rPr lang="pt-BR" altLang="pt-BR" sz="2000"/>
              <a:t>Dado a matriz a baixo represente seus histograma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3276600" y="2286000"/>
          <a:ext cx="2163762" cy="22256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6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6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1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9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6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9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9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1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9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8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4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6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7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2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4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6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2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4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7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2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4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8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8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pt-BR" sz="1800" dirty="0"/>
                        <a:t>3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3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8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8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tc>
                  <a:txBody>
                    <a:bodyPr/>
                    <a:lstStyle/>
                    <a:p>
                      <a:r>
                        <a:rPr lang="pt-BR" sz="1800" dirty="0"/>
                        <a:t>0</a:t>
                      </a:r>
                    </a:p>
                  </a:txBody>
                  <a:tcPr marL="91427" marR="91427" marT="45733" marB="457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6" name="Conector de seta reta 5"/>
          <p:cNvCxnSpPr/>
          <p:nvPr/>
        </p:nvCxnSpPr>
        <p:spPr>
          <a:xfrm>
            <a:off x="3657600" y="4724400"/>
            <a:ext cx="0" cy="144780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>
            <a:off x="3657600" y="6172200"/>
            <a:ext cx="26670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969" name="CaixaDeTexto 13"/>
          <p:cNvSpPr txBox="1">
            <a:spLocks noChangeArrowheads="1"/>
          </p:cNvSpPr>
          <p:nvPr/>
        </p:nvSpPr>
        <p:spPr bwMode="auto">
          <a:xfrm>
            <a:off x="4191000" y="6172200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800"/>
              <a:t>Níveis de cinza</a:t>
            </a:r>
          </a:p>
        </p:txBody>
      </p:sp>
      <p:sp>
        <p:nvSpPr>
          <p:cNvPr id="38970" name="CaixaDeTexto 16"/>
          <p:cNvSpPr txBox="1">
            <a:spLocks noChangeArrowheads="1"/>
          </p:cNvSpPr>
          <p:nvPr/>
        </p:nvSpPr>
        <p:spPr bwMode="auto">
          <a:xfrm rot="-5400000">
            <a:off x="2690813" y="5281613"/>
            <a:ext cx="1411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800"/>
              <a:t>Nº de pixels</a:t>
            </a:r>
          </a:p>
        </p:txBody>
      </p:sp>
    </p:spTree>
    <p:extLst>
      <p:ext uri="{BB962C8B-B14F-4D97-AF65-F5344CB8AC3E}">
        <p14:creationId xmlns:p14="http://schemas.microsoft.com/office/powerpoint/2010/main" val="527687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8229600" cy="4833937"/>
          </a:xfrm>
        </p:spPr>
        <p:txBody>
          <a:bodyPr/>
          <a:lstStyle/>
          <a:p>
            <a:pPr eaLnBrk="1" hangingPunct="1"/>
            <a:r>
              <a:rPr lang="pt-BR" altLang="pt-BR" sz="2600" dirty="0"/>
              <a:t>A escolha adequada de uma transformação da escala de cinza é, em geral, essencialmente empírica.</a:t>
            </a:r>
          </a:p>
          <a:p>
            <a:pPr eaLnBrk="1" hangingPunct="1"/>
            <a:r>
              <a:rPr lang="pt-BR" altLang="pt-BR" sz="2600" dirty="0"/>
              <a:t>Existe uma classe de métodos em que a transformação tem por finalidade produzir uma imagem cujo histograma tenha um formato desejado.</a:t>
            </a:r>
          </a:p>
          <a:p>
            <a:pPr eaLnBrk="1" hangingPunct="1"/>
            <a:r>
              <a:rPr lang="pt-BR" altLang="pt-BR" sz="2600" dirty="0"/>
              <a:t>O método modifica o histograma da imagem original f de tal forma que a imagem transformada g possua uma distribuição mais uniforme dos seus níveis de cinza.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719263"/>
            <a:ext cx="8229600" cy="4833937"/>
          </a:xfrm>
          <a:blipFill rotWithShape="1">
            <a:blip r:embed="rId2"/>
            <a:stretch>
              <a:fillRect l="-815" t="-1135" b="-10845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97820"/>
            <a:ext cx="8229600" cy="5291137"/>
          </a:xfrm>
          <a:blipFill rotWithShape="1">
            <a:blip r:embed="rId2"/>
            <a:stretch>
              <a:fillRect l="-741" t="-461" r="-667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>
                <a:noFill/>
              </a:rPr>
              <a:t> </a:t>
            </a: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484438"/>
            <a:ext cx="4010025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343400"/>
            <a:ext cx="1249363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97038"/>
            <a:ext cx="8229600" cy="5291137"/>
          </a:xfrm>
        </p:spPr>
        <p:txBody>
          <a:bodyPr/>
          <a:lstStyle/>
          <a:p>
            <a:pPr eaLnBrk="1" hangingPunct="1"/>
            <a:endParaRPr lang="pt-BR" altLang="pt-BR" sz="2000" dirty="0"/>
          </a:p>
          <a:p>
            <a:pPr eaLnBrk="1" hangingPunct="1"/>
            <a:endParaRPr lang="pt-BR" altLang="pt-BR" sz="2000" dirty="0"/>
          </a:p>
          <a:p>
            <a:pPr eaLnBrk="1" hangingPunct="1"/>
            <a:r>
              <a:rPr lang="pt-BR" altLang="pt-BR" sz="2000" dirty="0"/>
              <a:t>que é uma função de densidade uniforme no intervalor definido para g, ou seja, [0,1].</a:t>
            </a:r>
          </a:p>
          <a:p>
            <a:pPr eaLnBrk="1" hangingPunct="1"/>
            <a:r>
              <a:rPr lang="pt-BR" altLang="pt-BR" sz="2000" dirty="0"/>
              <a:t>A partir desse desenvolvimento podemos utilizar a cdf como uma função de transformação, g=T(f).</a:t>
            </a:r>
          </a:p>
          <a:p>
            <a:pPr eaLnBrk="1" hangingPunct="1"/>
            <a:r>
              <a:rPr lang="pt-BR" altLang="pt-BR" sz="2000" dirty="0"/>
              <a:t>Produzirá uma imagem cujos níveis de cinza possuem densidade uniforme.</a:t>
            </a:r>
          </a:p>
          <a:p>
            <a:pPr eaLnBrk="1" hangingPunct="1"/>
            <a:r>
              <a:rPr lang="pt-BR" altLang="pt-BR" sz="2000" dirty="0"/>
              <a:t>O conceito pode ser estendido para o caso discreto.</a:t>
            </a:r>
          </a:p>
          <a:p>
            <a:pPr eaLnBrk="1" hangingPunct="1"/>
            <a:r>
              <a:rPr lang="pt-BR" altLang="pt-BR" sz="2000" dirty="0"/>
              <a:t>Dado uma imagem contendo n = </a:t>
            </a:r>
            <a:r>
              <a:rPr lang="pt-BR" altLang="pt-BR" sz="2000" dirty="0" err="1"/>
              <a:t>MxN</a:t>
            </a:r>
            <a:r>
              <a:rPr lang="pt-BR" altLang="pt-BR" sz="2000" dirty="0"/>
              <a:t> pixels, assumindo valores discretos para os níveis de cinza k=0,1,...,L-1.</a:t>
            </a:r>
          </a:p>
          <a:p>
            <a:pPr eaLnBrk="1" hangingPunct="1"/>
            <a:r>
              <a:rPr lang="pt-BR" altLang="pt-BR" sz="2000" dirty="0"/>
              <a:t>Uma forma de equalizar um histograma é utilizar a função de distribuição acumulada de probabilidade que é expressa por</a:t>
            </a:r>
          </a:p>
          <a:p>
            <a:pPr eaLnBrk="1" hangingPunct="1"/>
            <a:endParaRPr lang="pt-BR" altLang="pt-BR" sz="2000" dirty="0"/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440488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97821"/>
            <a:ext cx="8229600" cy="3788580"/>
          </a:xfrm>
          <a:blipFill rotWithShape="1">
            <a:blip r:embed="rId2"/>
            <a:stretch>
              <a:fillRect l="-296" t="-11916" r="-667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97821"/>
            <a:ext cx="8229600" cy="4626779"/>
          </a:xfrm>
          <a:blipFill rotWithShape="1">
            <a:blip r:embed="rId2"/>
            <a:stretch>
              <a:fillRect l="-815" t="-659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Vizinhança de um pixel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382000" cy="497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3277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97821"/>
            <a:ext cx="8229600" cy="3712379"/>
          </a:xfrm>
          <a:blipFill rotWithShape="1">
            <a:blip r:embed="rId2"/>
            <a:stretch>
              <a:fillRect l="-296" t="-821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>
                <a:noFill/>
              </a:rPr>
              <a:t> 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/>
        </p:nvGraphicFramePr>
        <p:xfrm>
          <a:off x="2286000" y="4114800"/>
          <a:ext cx="4376420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Níveis de cinza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blipFill rotWithShape="1">
                      <a:blip r:embed="rId3"/>
                      <a:stretch>
                        <a:fillRect t="-108197" r="-106916" b="-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5820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Retângulo 2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9600" y="5105400"/>
            <a:ext cx="3506409" cy="87132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  <a:latin typeface="Arial" charset="0"/>
              </a:rPr>
              <a:t> </a:t>
            </a:r>
          </a:p>
        </p:txBody>
      </p:sp>
      <p:sp>
        <p:nvSpPr>
          <p:cNvPr id="6" name="Retângulo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00600" y="5242956"/>
            <a:ext cx="3490443" cy="870751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  <a:latin typeface="Arial" charset="0"/>
              </a:rPr>
              <a:t> </a:t>
            </a:r>
          </a:p>
        </p:txBody>
      </p:sp>
      <p:sp>
        <p:nvSpPr>
          <p:cNvPr id="7" name="Retângulo 6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6200063"/>
            <a:ext cx="1351717" cy="369332"/>
          </a:xfrm>
          <a:prstGeom prst="rect">
            <a:avLst/>
          </a:prstGeom>
          <a:blipFill rotWithShape="1">
            <a:blip r:embed="rId6"/>
            <a:stretch>
              <a:fillRect b="-6557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pt-BR">
                <a:noFill/>
                <a:latin typeface="Arial" charset="0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Equalização de histograma</a:t>
            </a:r>
          </a:p>
        </p:txBody>
      </p:sp>
      <p:sp>
        <p:nvSpPr>
          <p:cNvPr id="4" name="Espaço Reservado para Conteúdo 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600200"/>
            <a:ext cx="8229600" cy="3733800"/>
          </a:xfrm>
          <a:blipFill rotWithShape="1">
            <a:blip r:embed="rId2"/>
            <a:stretch>
              <a:fillRect l="-593" t="-1144"/>
            </a:stretch>
          </a:blipFill>
          <a:extLst/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pt-BR" sz="1600" dirty="0">
                <a:noFill/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tângulo 4"/>
              <p:cNvSpPr/>
              <p:nvPr/>
            </p:nvSpPr>
            <p:spPr>
              <a:xfrm>
                <a:off x="762000" y="4737650"/>
                <a:ext cx="7239000" cy="1192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pt-BR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pt-BR" sz="2400" b="0" i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pt-BR" sz="2400" b="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2400" b="0" i="0">
                          <a:latin typeface="Cambria Math" panose="02040503050406030204" pitchFamily="18" charset="0"/>
                        </a:rPr>
                        <m:t>−1)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BR" sz="2400" b="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t-BR" sz="2400" b="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400" b="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t-BR" sz="24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737650"/>
                <a:ext cx="7239000" cy="1192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Estatística de Histograma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Estatísticas obtidas diretamente do histograma de uma imagem põem ser utilizadas para o realce da imagem.</a:t>
                </a:r>
              </a:p>
              <a:p>
                <a:r>
                  <a:rPr lang="pt-BR" dirty="0"/>
                  <a:t>Considere a imagem a seguir de 2 bits (L = 4) e tamanho 5x5. e os níveis de intensidade no intervalor de [0, 3].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875" r="-2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790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Estatística de Histograma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5"/>
                                <m:mcJc m:val="center"/>
                              </m:mcPr>
                            </m:mc>
                          </m:mcs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</m:m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p(r0) = 6/25=0.24			p(r1) = 7/25=0.28</a:t>
                </a:r>
              </a:p>
              <a:p>
                <a:pPr marL="0" indent="0">
                  <a:buNone/>
                </a:pPr>
                <a:r>
                  <a:rPr lang="pt-BR" dirty="0"/>
                  <a:t>p(r2) = 7/25=0.28			p(r3) = 5/25=0.20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Onde o numerador em p(ri) é o número de pixels na imagem com nível de intensidade ri.</a:t>
                </a:r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885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Estatística de Histograma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/>
                  <a:t>Podemos calcular o valor médio das intensidades fazendo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= (0)(0.24) + (1)(0.28) + (2)(0.28) + (3)(0.20) = 1.44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Sendo f(</a:t>
                </a:r>
                <a:r>
                  <a:rPr lang="pt-BR" dirty="0" err="1"/>
                  <a:t>x,y</a:t>
                </a:r>
                <a:r>
                  <a:rPr lang="pt-BR" dirty="0"/>
                  <a:t>) o arranjo matricial anterior 5x5 podemos escrever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1" t="-8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5690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Convolução e correlação espacial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A </a:t>
            </a:r>
            <a:r>
              <a:rPr lang="pt-BR" b="1" dirty="0"/>
              <a:t>correlação</a:t>
            </a:r>
            <a:r>
              <a:rPr lang="pt-BR" dirty="0"/>
              <a:t> é o processo de mover uma máscara pela imagem e calcular a soma dos produtos em cada posição.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funcionamento da </a:t>
            </a:r>
            <a:r>
              <a:rPr lang="pt-BR" b="1" dirty="0" err="1"/>
              <a:t>convolução</a:t>
            </a:r>
            <a:r>
              <a:rPr lang="pt-BR" dirty="0"/>
              <a:t> é o mesmo, exceto o fato de o primeiro filtro ser </a:t>
            </a:r>
            <a:r>
              <a:rPr lang="pt-BR" dirty="0" err="1"/>
              <a:t>rotacionando</a:t>
            </a:r>
            <a:r>
              <a:rPr lang="pt-BR" dirty="0"/>
              <a:t> a 180º.</a:t>
            </a:r>
          </a:p>
        </p:txBody>
      </p:sp>
    </p:spTree>
    <p:extLst>
      <p:ext uri="{BB962C8B-B14F-4D97-AF65-F5344CB8AC3E}">
        <p14:creationId xmlns:p14="http://schemas.microsoft.com/office/powerpoint/2010/main" val="3413000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Correlação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539087"/>
            <a:ext cx="4495800" cy="60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40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Correlação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81200"/>
            <a:ext cx="4267200" cy="18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256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Convolução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ponto importante a ser observado é que correlacionar um filtro w com uma função que contenha apenas 0s e um único 1 resulta em uma cópia de w, mas </a:t>
            </a:r>
            <a:r>
              <a:rPr lang="pt-BR" dirty="0" err="1"/>
              <a:t>rotacionada</a:t>
            </a:r>
            <a:r>
              <a:rPr lang="pt-BR" dirty="0"/>
              <a:t> a 180º (Impulso unitário discreto).</a:t>
            </a:r>
          </a:p>
          <a:p>
            <a:r>
              <a:rPr lang="pt-BR" dirty="0"/>
              <a:t>Para realizar a </a:t>
            </a:r>
            <a:r>
              <a:rPr lang="pt-BR" dirty="0" err="1"/>
              <a:t>convolução</a:t>
            </a:r>
            <a:r>
              <a:rPr lang="pt-BR" dirty="0"/>
              <a:t> </a:t>
            </a:r>
            <a:r>
              <a:rPr lang="pt-BR" dirty="0" err="1"/>
              <a:t>rotacionamos</a:t>
            </a:r>
            <a:r>
              <a:rPr lang="pt-BR" dirty="0"/>
              <a:t> a 180º uma função e realizamos as mesmas operações que na correlação.</a:t>
            </a:r>
          </a:p>
        </p:txBody>
      </p:sp>
    </p:spTree>
    <p:extLst>
      <p:ext uri="{BB962C8B-B14F-4D97-AF65-F5344CB8AC3E}">
        <p14:creationId xmlns:p14="http://schemas.microsoft.com/office/powerpoint/2010/main" val="1130223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Convolução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838200"/>
            <a:ext cx="3962400" cy="57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0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Conectividade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36" y="1524000"/>
            <a:ext cx="8522727" cy="438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Convolução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838200"/>
            <a:ext cx="3962400" cy="578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36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Convolução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05000"/>
            <a:ext cx="43624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80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Correlação e Convolução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4724400" cy="51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4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Métricas de distâncias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6400"/>
            <a:ext cx="61245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 dirty="0"/>
              <a:t>Métricas de distâncias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022" y="2057400"/>
            <a:ext cx="7177956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ilho">
  <a:themeElements>
    <a:clrScheme name="Brilho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ilh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rilho">
    <a:dk1>
      <a:srgbClr val="292934"/>
    </a:dk1>
    <a:lt1>
      <a:srgbClr val="FFFFFF"/>
    </a:lt1>
    <a:dk2>
      <a:srgbClr val="D2533C"/>
    </a:dk2>
    <a:lt2>
      <a:srgbClr val="F3F2DC"/>
    </a:lt2>
    <a:accent1>
      <a:srgbClr val="93A299"/>
    </a:accent1>
    <a:accent2>
      <a:srgbClr val="AD8F67"/>
    </a:accent2>
    <a:accent3>
      <a:srgbClr val="726056"/>
    </a:accent3>
    <a:accent4>
      <a:srgbClr val="4C5A6A"/>
    </a:accent4>
    <a:accent5>
      <a:srgbClr val="808DA0"/>
    </a:accent5>
    <a:accent6>
      <a:srgbClr val="79463D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1347</TotalTime>
  <Words>1148</Words>
  <Application>Microsoft Office PowerPoint</Application>
  <PresentationFormat>Apresentação na tela (4:3)</PresentationFormat>
  <Paragraphs>274</Paragraphs>
  <Slides>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6" baseType="lpstr">
      <vt:lpstr>Arial</vt:lpstr>
      <vt:lpstr>Cambria Math</vt:lpstr>
      <vt:lpstr>Wingdings</vt:lpstr>
      <vt:lpstr>Brilho</vt:lpstr>
      <vt:lpstr>Fundamentos básicos</vt:lpstr>
      <vt:lpstr>Representação de cores RGB</vt:lpstr>
      <vt:lpstr>Relacionamento entre os pixels</vt:lpstr>
      <vt:lpstr>Vizinhança de um pixel</vt:lpstr>
      <vt:lpstr>Vizinhança de um pixel</vt:lpstr>
      <vt:lpstr>Vizinhança de um pixel</vt:lpstr>
      <vt:lpstr>Conectividade</vt:lpstr>
      <vt:lpstr>Métricas de distâncias</vt:lpstr>
      <vt:lpstr>Métricas de distâncias</vt:lpstr>
      <vt:lpstr>Operações de arranjos matriciais</vt:lpstr>
      <vt:lpstr>Operações lineares e não lineares</vt:lpstr>
      <vt:lpstr>Exemplo</vt:lpstr>
      <vt:lpstr>Operações básicas</vt:lpstr>
      <vt:lpstr>Apresentação do PowerPoint</vt:lpstr>
      <vt:lpstr>Operações Aritméticas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Transformações geométricas</vt:lpstr>
      <vt:lpstr>Transformações geométricas</vt:lpstr>
      <vt:lpstr>Histograma</vt:lpstr>
      <vt:lpstr>Histograma</vt:lpstr>
      <vt:lpstr>Histograma</vt:lpstr>
      <vt:lpstr>Histograma</vt:lpstr>
      <vt:lpstr>Histograma</vt:lpstr>
      <vt:lpstr>Histograma</vt:lpstr>
      <vt:lpstr>Histograma</vt:lpstr>
      <vt:lpstr>Métodos probabilísticos</vt:lpstr>
      <vt:lpstr>Métodos probabilísticos</vt:lpstr>
      <vt:lpstr>Transformação (filtragem espacial)</vt:lpstr>
      <vt:lpstr>Transformação</vt:lpstr>
      <vt:lpstr>Transformações</vt:lpstr>
      <vt:lpstr>Transformações: Negação</vt:lpstr>
      <vt:lpstr>Transformações: Negação</vt:lpstr>
      <vt:lpstr>Transformações: Negação</vt:lpstr>
      <vt:lpstr>Aumentando e reduzindo o brilho</vt:lpstr>
      <vt:lpstr>Aumentando e reduzindo contraste</vt:lpstr>
      <vt:lpstr>Aumentando e reduzindo contraste</vt:lpstr>
      <vt:lpstr>Aumentando e reduzindo contraste</vt:lpstr>
      <vt:lpstr>Aumentando e reduzindo contraste</vt:lpstr>
      <vt:lpstr>Outras transformações</vt:lpstr>
      <vt:lpstr>Outras transformações</vt:lpstr>
      <vt:lpstr>Equalização de histograma</vt:lpstr>
      <vt:lpstr>Equalização de histograma</vt:lpstr>
      <vt:lpstr>Equalização de histograma</vt:lpstr>
      <vt:lpstr>Equalização de histograma</vt:lpstr>
      <vt:lpstr>Equalização de histograma</vt:lpstr>
      <vt:lpstr>Equalização de histograma</vt:lpstr>
      <vt:lpstr>Equalização de histograma</vt:lpstr>
      <vt:lpstr>Equalização de histograma</vt:lpstr>
      <vt:lpstr>Equalização de histograma</vt:lpstr>
      <vt:lpstr>Estatística de Histograma</vt:lpstr>
      <vt:lpstr>Estatística de Histograma</vt:lpstr>
      <vt:lpstr>Estatística de Histograma</vt:lpstr>
      <vt:lpstr>Convolução e correlação espacial</vt:lpstr>
      <vt:lpstr>Correlação</vt:lpstr>
      <vt:lpstr>Correlação</vt:lpstr>
      <vt:lpstr>Convolução</vt:lpstr>
      <vt:lpstr>Convolução</vt:lpstr>
      <vt:lpstr>Convolução</vt:lpstr>
      <vt:lpstr>Convolução</vt:lpstr>
      <vt:lpstr>Correlação e Convolução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 Castelo</dc:creator>
  <cp:lastModifiedBy>Nielsen</cp:lastModifiedBy>
  <cp:revision>343</cp:revision>
  <cp:lastPrinted>2012-09-20T20:22:34Z</cp:lastPrinted>
  <dcterms:created xsi:type="dcterms:W3CDTF">1601-01-01T00:00:00Z</dcterms:created>
  <dcterms:modified xsi:type="dcterms:W3CDTF">2016-09-08T22:49:23Z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